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9"/>
  </p:notesMasterIdLst>
  <p:sldIdLst>
    <p:sldId id="265" r:id="rId2"/>
    <p:sldId id="257" r:id="rId3"/>
    <p:sldId id="271" r:id="rId4"/>
    <p:sldId id="259" r:id="rId5"/>
    <p:sldId id="258" r:id="rId6"/>
    <p:sldId id="266" r:id="rId7"/>
    <p:sldId id="275" r:id="rId8"/>
    <p:sldId id="278" r:id="rId9"/>
    <p:sldId id="279" r:id="rId10"/>
    <p:sldId id="267" r:id="rId11"/>
    <p:sldId id="272" r:id="rId12"/>
    <p:sldId id="268" r:id="rId13"/>
    <p:sldId id="276" r:id="rId14"/>
    <p:sldId id="277" r:id="rId15"/>
    <p:sldId id="280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AAEE"/>
    <a:srgbClr val="14053A"/>
    <a:srgbClr val="6B2075"/>
    <a:srgbClr val="512BD4"/>
    <a:srgbClr val="8E69E6"/>
    <a:srgbClr val="C796F3"/>
    <a:srgbClr val="F7D4D2"/>
    <a:srgbClr val="240B4C"/>
    <a:srgbClr val="682073"/>
    <a:srgbClr val="190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CE3A29-D7CC-483A-99D6-04574D15FBFB}" v="96" dt="2022-11-09T20:40:03.2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751495-50E3-4144-B211-35D07BBB9D6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F095030-A651-4A36-A3B1-26E8E42A1818}">
      <dgm:prSet custT="1"/>
      <dgm:spPr>
        <a:solidFill>
          <a:srgbClr val="C796F3"/>
        </a:solidFill>
      </dgm:spPr>
      <dgm:t>
        <a:bodyPr/>
        <a:lstStyle/>
        <a:p>
          <a:r>
            <a:rPr lang="en-US" sz="180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Extend the capabilities of Microsoft Teams Platform</a:t>
          </a:r>
        </a:p>
      </dgm:t>
    </dgm:pt>
    <dgm:pt modelId="{9AAAC254-13CF-4087-89A0-7D0E26F5475C}" type="parTrans" cxnId="{348A6A69-A1BC-4B5A-B213-CA982FC7C80B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B35766E3-444F-447A-BD93-72EC0DC087FE}" type="sibTrans" cxnId="{348A6A69-A1BC-4B5A-B213-CA982FC7C80B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F58734D-D905-42FD-8D8F-7B082FD875E6}">
      <dgm:prSet custT="1"/>
      <dgm:spPr>
        <a:solidFill>
          <a:srgbClr val="B9AAEE"/>
        </a:solidFill>
      </dgm:spPr>
      <dgm:t>
        <a:bodyPr/>
        <a:lstStyle/>
        <a:p>
          <a:r>
            <a:rPr lang="en-US" sz="180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Can be personal or shared</a:t>
          </a:r>
        </a:p>
      </dgm:t>
    </dgm:pt>
    <dgm:pt modelId="{41EC8C05-3338-4441-9D05-250533217630}" type="parTrans" cxnId="{DE2DD819-0F7E-4E49-A568-8EC34CAB4B78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0F7EDE9-F5A2-4435-830B-738482B600AF}" type="sibTrans" cxnId="{DE2DD819-0F7E-4E49-A568-8EC34CAB4B78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0A8F594-754D-45AB-8E6D-ED7FB06339D5}">
      <dgm:prSet custT="1"/>
      <dgm:spPr>
        <a:solidFill>
          <a:srgbClr val="8E69E6"/>
        </a:solidFill>
      </dgm:spPr>
      <dgm:t>
        <a:bodyPr/>
        <a:lstStyle/>
        <a:p>
          <a:r>
            <a:rPr lang="en-US" sz="180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Are web-based</a:t>
          </a:r>
        </a:p>
      </dgm:t>
    </dgm:pt>
    <dgm:pt modelId="{3B578201-B2C9-4580-975D-497EE810E26C}" type="parTrans" cxnId="{088A63B5-5835-4008-8F94-55B07C2879D5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51ADA72-9F19-43DF-9AAD-C3EA2E7D0B96}" type="sibTrans" cxnId="{088A63B5-5835-4008-8F94-55B07C2879D5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4B78466-536F-48D0-8C3A-AB49C6A3BFE8}">
      <dgm:prSet custT="1"/>
      <dgm:spPr>
        <a:solidFill>
          <a:srgbClr val="512BD4"/>
        </a:solidFill>
      </dgm:spPr>
      <dgm:t>
        <a:bodyPr/>
        <a:lstStyle/>
        <a:p>
          <a:r>
            <a:rPr lang="en-US" sz="180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Are hosted endpoints</a:t>
          </a:r>
        </a:p>
      </dgm:t>
    </dgm:pt>
    <dgm:pt modelId="{3884BEF1-425F-41D6-96F6-568086363BFA}" type="parTrans" cxnId="{C2FF8E16-E4CF-40BB-8D68-297980FCB2E3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EDFFF06-7E6E-4606-B4EE-C7F8BC76CBCF}" type="sibTrans" cxnId="{C2FF8E16-E4CF-40BB-8D68-297980FCB2E3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D6CE37A-6DEE-4990-BD8A-C43F65021D71}" type="pres">
      <dgm:prSet presAssocID="{D3751495-50E3-4144-B211-35D07BBB9D60}" presName="root" presStyleCnt="0">
        <dgm:presLayoutVars>
          <dgm:dir/>
          <dgm:resizeHandles val="exact"/>
        </dgm:presLayoutVars>
      </dgm:prSet>
      <dgm:spPr/>
    </dgm:pt>
    <dgm:pt modelId="{D4C5C0DB-615C-49EA-BC8D-1999715A0301}" type="pres">
      <dgm:prSet presAssocID="{BF095030-A651-4A36-A3B1-26E8E42A1818}" presName="compNode" presStyleCnt="0"/>
      <dgm:spPr/>
    </dgm:pt>
    <dgm:pt modelId="{382734B2-0A75-4B2A-A0A2-BC5948537A26}" type="pres">
      <dgm:prSet presAssocID="{BF095030-A651-4A36-A3B1-26E8E42A1818}" presName="bgRect" presStyleLbl="bgShp" presStyleIdx="0" presStyleCnt="4"/>
      <dgm:spPr>
        <a:noFill/>
        <a:ln>
          <a:solidFill>
            <a:srgbClr val="C796F3"/>
          </a:solidFill>
        </a:ln>
      </dgm:spPr>
    </dgm:pt>
    <dgm:pt modelId="{39B32CB4-A6D0-4C32-9D90-6F011A741166}" type="pres">
      <dgm:prSet presAssocID="{BF095030-A651-4A36-A3B1-26E8E42A1818}" presName="iconRect" presStyleLbl="node1" presStyleIdx="0" presStyleCnt="4" custScaleX="124199" custScaleY="13149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g with solid fill"/>
        </a:ext>
      </dgm:extLst>
    </dgm:pt>
    <dgm:pt modelId="{A2F6E6F6-7935-493B-A80E-8C2FE52F8CF5}" type="pres">
      <dgm:prSet presAssocID="{BF095030-A651-4A36-A3B1-26E8E42A1818}" presName="spaceRect" presStyleCnt="0"/>
      <dgm:spPr/>
    </dgm:pt>
    <dgm:pt modelId="{0E55539C-82AB-455D-B1CD-3D4B64CD6AF2}" type="pres">
      <dgm:prSet presAssocID="{BF095030-A651-4A36-A3B1-26E8E42A1818}" presName="parTx" presStyleLbl="revTx" presStyleIdx="0" presStyleCnt="4">
        <dgm:presLayoutVars>
          <dgm:chMax val="0"/>
          <dgm:chPref val="0"/>
        </dgm:presLayoutVars>
      </dgm:prSet>
      <dgm:spPr/>
    </dgm:pt>
    <dgm:pt modelId="{829FFF31-A110-4F67-952F-D27500210A2C}" type="pres">
      <dgm:prSet presAssocID="{B35766E3-444F-447A-BD93-72EC0DC087FE}" presName="sibTrans" presStyleCnt="0"/>
      <dgm:spPr/>
    </dgm:pt>
    <dgm:pt modelId="{3D26BA32-CEB0-4184-9674-B8AAEEE12AFE}" type="pres">
      <dgm:prSet presAssocID="{3F58734D-D905-42FD-8D8F-7B082FD875E6}" presName="compNode" presStyleCnt="0"/>
      <dgm:spPr/>
    </dgm:pt>
    <dgm:pt modelId="{0993BA95-5CA2-46A9-AE39-79963301C0F4}" type="pres">
      <dgm:prSet presAssocID="{3F58734D-D905-42FD-8D8F-7B082FD875E6}" presName="bgRect" presStyleLbl="bgShp" presStyleIdx="1" presStyleCnt="4"/>
      <dgm:spPr>
        <a:noFill/>
        <a:ln>
          <a:solidFill>
            <a:srgbClr val="B9AAEE"/>
          </a:solidFill>
        </a:ln>
      </dgm:spPr>
    </dgm:pt>
    <dgm:pt modelId="{6475A454-BAF7-4276-91B7-AFFFFF7D08AB}" type="pres">
      <dgm:prSet presAssocID="{3F58734D-D905-42FD-8D8F-7B082FD875E6}" presName="iconRect" presStyleLbl="node1" presStyleIdx="1" presStyleCnt="4" custScaleX="124199" custScaleY="13149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are with solid fill"/>
        </a:ext>
      </dgm:extLst>
    </dgm:pt>
    <dgm:pt modelId="{B83F8284-D80E-443E-A8B6-0591035ED420}" type="pres">
      <dgm:prSet presAssocID="{3F58734D-D905-42FD-8D8F-7B082FD875E6}" presName="spaceRect" presStyleCnt="0"/>
      <dgm:spPr/>
    </dgm:pt>
    <dgm:pt modelId="{6BFE55BB-6B29-44FA-935C-A54A50A302C4}" type="pres">
      <dgm:prSet presAssocID="{3F58734D-D905-42FD-8D8F-7B082FD875E6}" presName="parTx" presStyleLbl="revTx" presStyleIdx="1" presStyleCnt="4">
        <dgm:presLayoutVars>
          <dgm:chMax val="0"/>
          <dgm:chPref val="0"/>
        </dgm:presLayoutVars>
      </dgm:prSet>
      <dgm:spPr/>
    </dgm:pt>
    <dgm:pt modelId="{BD9E5188-873F-4255-A75F-93C32B716ADB}" type="pres">
      <dgm:prSet presAssocID="{40F7EDE9-F5A2-4435-830B-738482B600AF}" presName="sibTrans" presStyleCnt="0"/>
      <dgm:spPr/>
    </dgm:pt>
    <dgm:pt modelId="{18208AEE-A201-4257-9440-2E5A8A55DC7A}" type="pres">
      <dgm:prSet presAssocID="{D0A8F594-754D-45AB-8E6D-ED7FB06339D5}" presName="compNode" presStyleCnt="0"/>
      <dgm:spPr/>
    </dgm:pt>
    <dgm:pt modelId="{D769879E-56D5-418A-AA8B-7F99153A4AE9}" type="pres">
      <dgm:prSet presAssocID="{D0A8F594-754D-45AB-8E6D-ED7FB06339D5}" presName="bgRect" presStyleLbl="bgShp" presStyleIdx="2" presStyleCnt="4"/>
      <dgm:spPr>
        <a:noFill/>
        <a:ln>
          <a:solidFill>
            <a:srgbClr val="8E69E6"/>
          </a:solidFill>
        </a:ln>
      </dgm:spPr>
    </dgm:pt>
    <dgm:pt modelId="{3E9C5F77-16CB-4E09-AEAC-AFEA35F3EA88}" type="pres">
      <dgm:prSet presAssocID="{D0A8F594-754D-45AB-8E6D-ED7FB06339D5}" presName="iconRect" presStyleLbl="node1" presStyleIdx="2" presStyleCnt="4" custScaleX="124199" custScaleY="13149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43C7AA6E-24BE-4F62-8F7D-8AF822FD6A4C}" type="pres">
      <dgm:prSet presAssocID="{D0A8F594-754D-45AB-8E6D-ED7FB06339D5}" presName="spaceRect" presStyleCnt="0"/>
      <dgm:spPr/>
    </dgm:pt>
    <dgm:pt modelId="{2BF05E96-78BE-4CBC-86A1-AF580CD0C432}" type="pres">
      <dgm:prSet presAssocID="{D0A8F594-754D-45AB-8E6D-ED7FB06339D5}" presName="parTx" presStyleLbl="revTx" presStyleIdx="2" presStyleCnt="4">
        <dgm:presLayoutVars>
          <dgm:chMax val="0"/>
          <dgm:chPref val="0"/>
        </dgm:presLayoutVars>
      </dgm:prSet>
      <dgm:spPr/>
    </dgm:pt>
    <dgm:pt modelId="{581AAE44-B91E-4DA1-A686-C1A554351681}" type="pres">
      <dgm:prSet presAssocID="{251ADA72-9F19-43DF-9AAD-C3EA2E7D0B96}" presName="sibTrans" presStyleCnt="0"/>
      <dgm:spPr/>
    </dgm:pt>
    <dgm:pt modelId="{C9B3A224-2376-4551-914F-3C9A2FF919BC}" type="pres">
      <dgm:prSet presAssocID="{04B78466-536F-48D0-8C3A-AB49C6A3BFE8}" presName="compNode" presStyleCnt="0"/>
      <dgm:spPr/>
    </dgm:pt>
    <dgm:pt modelId="{3B672E42-9364-4CBE-ADEB-3C553E5B9334}" type="pres">
      <dgm:prSet presAssocID="{04B78466-536F-48D0-8C3A-AB49C6A3BFE8}" presName="bgRect" presStyleLbl="bgShp" presStyleIdx="3" presStyleCnt="4"/>
      <dgm:spPr>
        <a:noFill/>
        <a:ln>
          <a:solidFill>
            <a:srgbClr val="512BD4"/>
          </a:solidFill>
        </a:ln>
      </dgm:spPr>
    </dgm:pt>
    <dgm:pt modelId="{6D95F8DA-4895-4A1F-98D7-572C9ABB10E9}" type="pres">
      <dgm:prSet presAssocID="{04B78466-536F-48D0-8C3A-AB49C6A3BFE8}" presName="iconRect" presStyleLbl="node1" presStyleIdx="3" presStyleCnt="4" custScaleX="124199" custScaleY="13149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 with solid fill"/>
        </a:ext>
      </dgm:extLst>
    </dgm:pt>
    <dgm:pt modelId="{3A34B195-EFF2-4D1E-B199-C32809EA0E27}" type="pres">
      <dgm:prSet presAssocID="{04B78466-536F-48D0-8C3A-AB49C6A3BFE8}" presName="spaceRect" presStyleCnt="0"/>
      <dgm:spPr/>
    </dgm:pt>
    <dgm:pt modelId="{4C1B467A-75C4-4617-879D-776DBB9A9F20}" type="pres">
      <dgm:prSet presAssocID="{04B78466-536F-48D0-8C3A-AB49C6A3BFE8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C2FF8E16-E4CF-40BB-8D68-297980FCB2E3}" srcId="{D3751495-50E3-4144-B211-35D07BBB9D60}" destId="{04B78466-536F-48D0-8C3A-AB49C6A3BFE8}" srcOrd="3" destOrd="0" parTransId="{3884BEF1-425F-41D6-96F6-568086363BFA}" sibTransId="{4EDFFF06-7E6E-4606-B4EE-C7F8BC76CBCF}"/>
    <dgm:cxn modelId="{DE2DD819-0F7E-4E49-A568-8EC34CAB4B78}" srcId="{D3751495-50E3-4144-B211-35D07BBB9D60}" destId="{3F58734D-D905-42FD-8D8F-7B082FD875E6}" srcOrd="1" destOrd="0" parTransId="{41EC8C05-3338-4441-9D05-250533217630}" sibTransId="{40F7EDE9-F5A2-4435-830B-738482B600AF}"/>
    <dgm:cxn modelId="{348A6A69-A1BC-4B5A-B213-CA982FC7C80B}" srcId="{D3751495-50E3-4144-B211-35D07BBB9D60}" destId="{BF095030-A651-4A36-A3B1-26E8E42A1818}" srcOrd="0" destOrd="0" parTransId="{9AAAC254-13CF-4087-89A0-7D0E26F5475C}" sibTransId="{B35766E3-444F-447A-BD93-72EC0DC087FE}"/>
    <dgm:cxn modelId="{5916DC8A-4F5C-4217-BFC2-F61883973535}" type="presOf" srcId="{D3751495-50E3-4144-B211-35D07BBB9D60}" destId="{CD6CE37A-6DEE-4990-BD8A-C43F65021D71}" srcOrd="0" destOrd="0" presId="urn:microsoft.com/office/officeart/2018/2/layout/IconVerticalSolidList"/>
    <dgm:cxn modelId="{66F8B48C-9E86-4255-9EB2-54E5B22AC4F5}" type="presOf" srcId="{BF095030-A651-4A36-A3B1-26E8E42A1818}" destId="{0E55539C-82AB-455D-B1CD-3D4B64CD6AF2}" srcOrd="0" destOrd="0" presId="urn:microsoft.com/office/officeart/2018/2/layout/IconVerticalSolidList"/>
    <dgm:cxn modelId="{6F40419C-33BF-49AC-83F7-174EF132EBA3}" type="presOf" srcId="{D0A8F594-754D-45AB-8E6D-ED7FB06339D5}" destId="{2BF05E96-78BE-4CBC-86A1-AF580CD0C432}" srcOrd="0" destOrd="0" presId="urn:microsoft.com/office/officeart/2018/2/layout/IconVerticalSolidList"/>
    <dgm:cxn modelId="{088A63B5-5835-4008-8F94-55B07C2879D5}" srcId="{D3751495-50E3-4144-B211-35D07BBB9D60}" destId="{D0A8F594-754D-45AB-8E6D-ED7FB06339D5}" srcOrd="2" destOrd="0" parTransId="{3B578201-B2C9-4580-975D-497EE810E26C}" sibTransId="{251ADA72-9F19-43DF-9AAD-C3EA2E7D0B96}"/>
    <dgm:cxn modelId="{730CE0EC-B2F7-46EA-9BCA-ECE256DABFA5}" type="presOf" srcId="{04B78466-536F-48D0-8C3A-AB49C6A3BFE8}" destId="{4C1B467A-75C4-4617-879D-776DBB9A9F20}" srcOrd="0" destOrd="0" presId="urn:microsoft.com/office/officeart/2018/2/layout/IconVerticalSolidList"/>
    <dgm:cxn modelId="{2A1A6EF5-45F2-4E46-88B7-2459A48DB94A}" type="presOf" srcId="{3F58734D-D905-42FD-8D8F-7B082FD875E6}" destId="{6BFE55BB-6B29-44FA-935C-A54A50A302C4}" srcOrd="0" destOrd="0" presId="urn:microsoft.com/office/officeart/2018/2/layout/IconVerticalSolidList"/>
    <dgm:cxn modelId="{38D57636-822F-4E4C-9D91-657AAFA1B18A}" type="presParOf" srcId="{CD6CE37A-6DEE-4990-BD8A-C43F65021D71}" destId="{D4C5C0DB-615C-49EA-BC8D-1999715A0301}" srcOrd="0" destOrd="0" presId="urn:microsoft.com/office/officeart/2018/2/layout/IconVerticalSolidList"/>
    <dgm:cxn modelId="{848C06B4-78A7-4F56-96DF-702BE0EB6497}" type="presParOf" srcId="{D4C5C0DB-615C-49EA-BC8D-1999715A0301}" destId="{382734B2-0A75-4B2A-A0A2-BC5948537A26}" srcOrd="0" destOrd="0" presId="urn:microsoft.com/office/officeart/2018/2/layout/IconVerticalSolidList"/>
    <dgm:cxn modelId="{5B6CC944-749F-4822-9458-3FE8C0909A34}" type="presParOf" srcId="{D4C5C0DB-615C-49EA-BC8D-1999715A0301}" destId="{39B32CB4-A6D0-4C32-9D90-6F011A741166}" srcOrd="1" destOrd="0" presId="urn:microsoft.com/office/officeart/2018/2/layout/IconVerticalSolidList"/>
    <dgm:cxn modelId="{4D2C3B3B-3909-4873-9AFA-B23BE0847F21}" type="presParOf" srcId="{D4C5C0DB-615C-49EA-BC8D-1999715A0301}" destId="{A2F6E6F6-7935-493B-A80E-8C2FE52F8CF5}" srcOrd="2" destOrd="0" presId="urn:microsoft.com/office/officeart/2018/2/layout/IconVerticalSolidList"/>
    <dgm:cxn modelId="{E7D527A3-6CF7-4BCA-A470-B33D4B0C8451}" type="presParOf" srcId="{D4C5C0DB-615C-49EA-BC8D-1999715A0301}" destId="{0E55539C-82AB-455D-B1CD-3D4B64CD6AF2}" srcOrd="3" destOrd="0" presId="urn:microsoft.com/office/officeart/2018/2/layout/IconVerticalSolidList"/>
    <dgm:cxn modelId="{28901769-E606-4742-AEF1-6FFE0276BD77}" type="presParOf" srcId="{CD6CE37A-6DEE-4990-BD8A-C43F65021D71}" destId="{829FFF31-A110-4F67-952F-D27500210A2C}" srcOrd="1" destOrd="0" presId="urn:microsoft.com/office/officeart/2018/2/layout/IconVerticalSolidList"/>
    <dgm:cxn modelId="{3D911A10-F367-4F6D-8B46-177B0B918883}" type="presParOf" srcId="{CD6CE37A-6DEE-4990-BD8A-C43F65021D71}" destId="{3D26BA32-CEB0-4184-9674-B8AAEEE12AFE}" srcOrd="2" destOrd="0" presId="urn:microsoft.com/office/officeart/2018/2/layout/IconVerticalSolidList"/>
    <dgm:cxn modelId="{8219CED7-A092-4308-A7E5-EB3E1D5E0B3D}" type="presParOf" srcId="{3D26BA32-CEB0-4184-9674-B8AAEEE12AFE}" destId="{0993BA95-5CA2-46A9-AE39-79963301C0F4}" srcOrd="0" destOrd="0" presId="urn:microsoft.com/office/officeart/2018/2/layout/IconVerticalSolidList"/>
    <dgm:cxn modelId="{E91BDE5A-0176-4E73-A762-68FAD79180AA}" type="presParOf" srcId="{3D26BA32-CEB0-4184-9674-B8AAEEE12AFE}" destId="{6475A454-BAF7-4276-91B7-AFFFFF7D08AB}" srcOrd="1" destOrd="0" presId="urn:microsoft.com/office/officeart/2018/2/layout/IconVerticalSolidList"/>
    <dgm:cxn modelId="{566F8EC5-93B2-4A4F-929F-F292BF898F04}" type="presParOf" srcId="{3D26BA32-CEB0-4184-9674-B8AAEEE12AFE}" destId="{B83F8284-D80E-443E-A8B6-0591035ED420}" srcOrd="2" destOrd="0" presId="urn:microsoft.com/office/officeart/2018/2/layout/IconVerticalSolidList"/>
    <dgm:cxn modelId="{23BBA4FF-EBC9-47BE-968C-3F07E3B307D1}" type="presParOf" srcId="{3D26BA32-CEB0-4184-9674-B8AAEEE12AFE}" destId="{6BFE55BB-6B29-44FA-935C-A54A50A302C4}" srcOrd="3" destOrd="0" presId="urn:microsoft.com/office/officeart/2018/2/layout/IconVerticalSolidList"/>
    <dgm:cxn modelId="{E280E832-D61D-423E-8DEA-497B0975477D}" type="presParOf" srcId="{CD6CE37A-6DEE-4990-BD8A-C43F65021D71}" destId="{BD9E5188-873F-4255-A75F-93C32B716ADB}" srcOrd="3" destOrd="0" presId="urn:microsoft.com/office/officeart/2018/2/layout/IconVerticalSolidList"/>
    <dgm:cxn modelId="{7DD88D71-D8F2-49BD-9B55-0FB17321E191}" type="presParOf" srcId="{CD6CE37A-6DEE-4990-BD8A-C43F65021D71}" destId="{18208AEE-A201-4257-9440-2E5A8A55DC7A}" srcOrd="4" destOrd="0" presId="urn:microsoft.com/office/officeart/2018/2/layout/IconVerticalSolidList"/>
    <dgm:cxn modelId="{547699CF-BD13-4C32-A513-067EFFEB69D9}" type="presParOf" srcId="{18208AEE-A201-4257-9440-2E5A8A55DC7A}" destId="{D769879E-56D5-418A-AA8B-7F99153A4AE9}" srcOrd="0" destOrd="0" presId="urn:microsoft.com/office/officeart/2018/2/layout/IconVerticalSolidList"/>
    <dgm:cxn modelId="{BE9CF398-AA41-47D0-ACE1-C2CF0C7EB11B}" type="presParOf" srcId="{18208AEE-A201-4257-9440-2E5A8A55DC7A}" destId="{3E9C5F77-16CB-4E09-AEAC-AFEA35F3EA88}" srcOrd="1" destOrd="0" presId="urn:microsoft.com/office/officeart/2018/2/layout/IconVerticalSolidList"/>
    <dgm:cxn modelId="{2E39D0E9-D482-4389-B9B2-3E54C501912A}" type="presParOf" srcId="{18208AEE-A201-4257-9440-2E5A8A55DC7A}" destId="{43C7AA6E-24BE-4F62-8F7D-8AF822FD6A4C}" srcOrd="2" destOrd="0" presId="urn:microsoft.com/office/officeart/2018/2/layout/IconVerticalSolidList"/>
    <dgm:cxn modelId="{1D048AFA-82D3-4D77-B7A7-8A69BAE660D1}" type="presParOf" srcId="{18208AEE-A201-4257-9440-2E5A8A55DC7A}" destId="{2BF05E96-78BE-4CBC-86A1-AF580CD0C432}" srcOrd="3" destOrd="0" presId="urn:microsoft.com/office/officeart/2018/2/layout/IconVerticalSolidList"/>
    <dgm:cxn modelId="{62720F87-90CF-4F18-9CB8-6BA9FD1F8B96}" type="presParOf" srcId="{CD6CE37A-6DEE-4990-BD8A-C43F65021D71}" destId="{581AAE44-B91E-4DA1-A686-C1A554351681}" srcOrd="5" destOrd="0" presId="urn:microsoft.com/office/officeart/2018/2/layout/IconVerticalSolidList"/>
    <dgm:cxn modelId="{2B37A94C-6CB4-4B3F-8F85-76422CEA947F}" type="presParOf" srcId="{CD6CE37A-6DEE-4990-BD8A-C43F65021D71}" destId="{C9B3A224-2376-4551-914F-3C9A2FF919BC}" srcOrd="6" destOrd="0" presId="urn:microsoft.com/office/officeart/2018/2/layout/IconVerticalSolidList"/>
    <dgm:cxn modelId="{23D24AAF-CBA0-4E1C-A376-08CEAFEDE747}" type="presParOf" srcId="{C9B3A224-2376-4551-914F-3C9A2FF919BC}" destId="{3B672E42-9364-4CBE-ADEB-3C553E5B9334}" srcOrd="0" destOrd="0" presId="urn:microsoft.com/office/officeart/2018/2/layout/IconVerticalSolidList"/>
    <dgm:cxn modelId="{FDB77800-1E8A-4B40-B941-45A45E73AC42}" type="presParOf" srcId="{C9B3A224-2376-4551-914F-3C9A2FF919BC}" destId="{6D95F8DA-4895-4A1F-98D7-572C9ABB10E9}" srcOrd="1" destOrd="0" presId="urn:microsoft.com/office/officeart/2018/2/layout/IconVerticalSolidList"/>
    <dgm:cxn modelId="{752E2BE2-C66A-40B1-A005-0DED4E90BA45}" type="presParOf" srcId="{C9B3A224-2376-4551-914F-3C9A2FF919BC}" destId="{3A34B195-EFF2-4D1E-B199-C32809EA0E27}" srcOrd="2" destOrd="0" presId="urn:microsoft.com/office/officeart/2018/2/layout/IconVerticalSolidList"/>
    <dgm:cxn modelId="{81312F13-531B-4BDD-93AD-86A264A4C8BE}" type="presParOf" srcId="{C9B3A224-2376-4551-914F-3C9A2FF919BC}" destId="{4C1B467A-75C4-4617-879D-776DBB9A9F2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2734B2-0A75-4B2A-A0A2-BC5948537A26}">
      <dsp:nvSpPr>
        <dsp:cNvPr id="0" name=""/>
        <dsp:cNvSpPr/>
      </dsp:nvSpPr>
      <dsp:spPr>
        <a:xfrm>
          <a:off x="0" y="1592"/>
          <a:ext cx="9768433" cy="807056"/>
        </a:xfrm>
        <a:prstGeom prst="roundRect">
          <a:avLst>
            <a:gd name="adj" fmla="val 10000"/>
          </a:avLst>
        </a:prstGeom>
        <a:noFill/>
        <a:ln>
          <a:solidFill>
            <a:srgbClr val="C796F3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B32CB4-A6D0-4C32-9D90-6F011A741166}">
      <dsp:nvSpPr>
        <dsp:cNvPr id="0" name=""/>
        <dsp:cNvSpPr/>
      </dsp:nvSpPr>
      <dsp:spPr>
        <a:xfrm>
          <a:off x="190427" y="113282"/>
          <a:ext cx="551295" cy="5836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55539C-82AB-455D-B1CD-3D4B64CD6AF2}">
      <dsp:nvSpPr>
        <dsp:cNvPr id="0" name=""/>
        <dsp:cNvSpPr/>
      </dsp:nvSpPr>
      <dsp:spPr>
        <a:xfrm>
          <a:off x="932149" y="1592"/>
          <a:ext cx="8836284" cy="807056"/>
        </a:xfrm>
        <a:prstGeom prst="rect">
          <a:avLst/>
        </a:prstGeom>
        <a:solidFill>
          <a:srgbClr val="C796F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413" tIns="85413" rIns="85413" bIns="8541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Extend the capabilities of Microsoft Teams Platform</a:t>
          </a:r>
        </a:p>
      </dsp:txBody>
      <dsp:txXfrm>
        <a:off x="932149" y="1592"/>
        <a:ext cx="8836284" cy="807056"/>
      </dsp:txXfrm>
    </dsp:sp>
    <dsp:sp modelId="{0993BA95-5CA2-46A9-AE39-79963301C0F4}">
      <dsp:nvSpPr>
        <dsp:cNvPr id="0" name=""/>
        <dsp:cNvSpPr/>
      </dsp:nvSpPr>
      <dsp:spPr>
        <a:xfrm>
          <a:off x="0" y="1010412"/>
          <a:ext cx="9768433" cy="807056"/>
        </a:xfrm>
        <a:prstGeom prst="roundRect">
          <a:avLst>
            <a:gd name="adj" fmla="val 10000"/>
          </a:avLst>
        </a:prstGeom>
        <a:noFill/>
        <a:ln>
          <a:solidFill>
            <a:srgbClr val="B9AAEE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75A454-BAF7-4276-91B7-AFFFFF7D08AB}">
      <dsp:nvSpPr>
        <dsp:cNvPr id="0" name=""/>
        <dsp:cNvSpPr/>
      </dsp:nvSpPr>
      <dsp:spPr>
        <a:xfrm>
          <a:off x="190427" y="1122102"/>
          <a:ext cx="551295" cy="5836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FE55BB-6B29-44FA-935C-A54A50A302C4}">
      <dsp:nvSpPr>
        <dsp:cNvPr id="0" name=""/>
        <dsp:cNvSpPr/>
      </dsp:nvSpPr>
      <dsp:spPr>
        <a:xfrm>
          <a:off x="932149" y="1010412"/>
          <a:ext cx="8836284" cy="807056"/>
        </a:xfrm>
        <a:prstGeom prst="rect">
          <a:avLst/>
        </a:prstGeom>
        <a:solidFill>
          <a:srgbClr val="B9AAEE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413" tIns="85413" rIns="85413" bIns="8541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Can be personal or shared</a:t>
          </a:r>
        </a:p>
      </dsp:txBody>
      <dsp:txXfrm>
        <a:off x="932149" y="1010412"/>
        <a:ext cx="8836284" cy="807056"/>
      </dsp:txXfrm>
    </dsp:sp>
    <dsp:sp modelId="{D769879E-56D5-418A-AA8B-7F99153A4AE9}">
      <dsp:nvSpPr>
        <dsp:cNvPr id="0" name=""/>
        <dsp:cNvSpPr/>
      </dsp:nvSpPr>
      <dsp:spPr>
        <a:xfrm>
          <a:off x="0" y="2019232"/>
          <a:ext cx="9768433" cy="807056"/>
        </a:xfrm>
        <a:prstGeom prst="roundRect">
          <a:avLst>
            <a:gd name="adj" fmla="val 10000"/>
          </a:avLst>
        </a:prstGeom>
        <a:noFill/>
        <a:ln>
          <a:solidFill>
            <a:srgbClr val="8E69E6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9C5F77-16CB-4E09-AEAC-AFEA35F3EA88}">
      <dsp:nvSpPr>
        <dsp:cNvPr id="0" name=""/>
        <dsp:cNvSpPr/>
      </dsp:nvSpPr>
      <dsp:spPr>
        <a:xfrm>
          <a:off x="190427" y="2130922"/>
          <a:ext cx="551295" cy="58367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F05E96-78BE-4CBC-86A1-AF580CD0C432}">
      <dsp:nvSpPr>
        <dsp:cNvPr id="0" name=""/>
        <dsp:cNvSpPr/>
      </dsp:nvSpPr>
      <dsp:spPr>
        <a:xfrm>
          <a:off x="932149" y="2019232"/>
          <a:ext cx="8836284" cy="807056"/>
        </a:xfrm>
        <a:prstGeom prst="rect">
          <a:avLst/>
        </a:prstGeom>
        <a:solidFill>
          <a:srgbClr val="8E69E6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413" tIns="85413" rIns="85413" bIns="8541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Are web-based</a:t>
          </a:r>
        </a:p>
      </dsp:txBody>
      <dsp:txXfrm>
        <a:off x="932149" y="2019232"/>
        <a:ext cx="8836284" cy="807056"/>
      </dsp:txXfrm>
    </dsp:sp>
    <dsp:sp modelId="{3B672E42-9364-4CBE-ADEB-3C553E5B9334}">
      <dsp:nvSpPr>
        <dsp:cNvPr id="0" name=""/>
        <dsp:cNvSpPr/>
      </dsp:nvSpPr>
      <dsp:spPr>
        <a:xfrm>
          <a:off x="0" y="3028052"/>
          <a:ext cx="9768433" cy="807056"/>
        </a:xfrm>
        <a:prstGeom prst="roundRect">
          <a:avLst>
            <a:gd name="adj" fmla="val 10000"/>
          </a:avLst>
        </a:prstGeom>
        <a:noFill/>
        <a:ln>
          <a:solidFill>
            <a:srgbClr val="512BD4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95F8DA-4895-4A1F-98D7-572C9ABB10E9}">
      <dsp:nvSpPr>
        <dsp:cNvPr id="0" name=""/>
        <dsp:cNvSpPr/>
      </dsp:nvSpPr>
      <dsp:spPr>
        <a:xfrm>
          <a:off x="190427" y="3139742"/>
          <a:ext cx="551295" cy="58367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1B467A-75C4-4617-879D-776DBB9A9F20}">
      <dsp:nvSpPr>
        <dsp:cNvPr id="0" name=""/>
        <dsp:cNvSpPr/>
      </dsp:nvSpPr>
      <dsp:spPr>
        <a:xfrm>
          <a:off x="932149" y="3028052"/>
          <a:ext cx="8836284" cy="807056"/>
        </a:xfrm>
        <a:prstGeom prst="rect">
          <a:avLst/>
        </a:prstGeom>
        <a:solidFill>
          <a:srgbClr val="512BD4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413" tIns="85413" rIns="85413" bIns="8541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Are hosted endpoints</a:t>
          </a:r>
        </a:p>
      </dsp:txBody>
      <dsp:txXfrm>
        <a:off x="932149" y="3028052"/>
        <a:ext cx="8836284" cy="8070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A17D9-C4A3-4E10-B391-C2604B0335E4}" type="datetimeFigureOut">
              <a:rPr lang="en-AE" smtClean="0"/>
              <a:t>18/11/2022</a:t>
            </a:fld>
            <a:endParaRPr lang="en-A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CE8F3-CC41-4093-9EC7-90678E3DE67F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350172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CE8F3-CC41-4093-9EC7-90678E3DE67F}" type="slidenum">
              <a:rPr lang="en-AE" smtClean="0"/>
              <a:t>4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56700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CE8F3-CC41-4093-9EC7-90678E3DE67F}" type="slidenum">
              <a:rPr lang="en-AE" smtClean="0"/>
              <a:t>5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3371105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CE8F3-CC41-4093-9EC7-90678E3DE67F}" type="slidenum">
              <a:rPr lang="en-AE" smtClean="0"/>
              <a:t>8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60075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CE8F3-CC41-4093-9EC7-90678E3DE67F}" type="slidenum">
              <a:rPr lang="en-AE" smtClean="0"/>
              <a:t>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025308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11/18/2022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github/teamsfx" TargetMode="External"/><Relationship Id="rId2" Type="http://schemas.openxmlformats.org/officeDocument/2006/relationships/hyperlink" Target="https://aka.ms/teams-toolkit-vs/docs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ka.ms/github/teamsfx-samples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aka.ms/teams-toolkit-vs/feedback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emf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71CEAD-8841-A513-13B9-BB78DA527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633" y="1068483"/>
            <a:ext cx="9974734" cy="5335794"/>
          </a:xfrm>
          <a:prstGeom prst="rect">
            <a:avLst/>
          </a:prstGeom>
          <a:ln w="38100">
            <a:solidFill>
              <a:srgbClr val="14053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DB6EFAE-8E03-75D9-CFED-2CB2BC03A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55" y="165154"/>
            <a:ext cx="11798490" cy="1002720"/>
          </a:xfrm>
        </p:spPr>
        <p:txBody>
          <a:bodyPr>
            <a:noAutofit/>
          </a:bodyPr>
          <a:lstStyle/>
          <a:p>
            <a:r>
              <a:rPr lang="en-US"/>
              <a:t>Apps available on Teams Store</a:t>
            </a:r>
          </a:p>
        </p:txBody>
      </p:sp>
    </p:spTree>
    <p:extLst>
      <p:ext uri="{BB962C8B-B14F-4D97-AF65-F5344CB8AC3E}">
        <p14:creationId xmlns:p14="http://schemas.microsoft.com/office/powerpoint/2010/main" val="3669630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B781A-9A5A-DFB3-3688-1DC2CD612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138" y="2766218"/>
            <a:ext cx="3266699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Teams Toolkit for Visual Studio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02C931-7B76-739B-1931-4E7A4D065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1517" y="1291234"/>
            <a:ext cx="6429369" cy="4275531"/>
          </a:xfrm>
          <a:prstGeom prst="rect">
            <a:avLst/>
          </a:prstGeom>
          <a:ln w="38100">
            <a:solidFill>
              <a:srgbClr val="14053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3590E0A2-EF4E-7637-8963-E8BB19393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871" y="5286986"/>
            <a:ext cx="895291" cy="55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645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8BCDDA-9D9A-C42E-346D-522BA12A47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Demo – Build your first Teams bot</a:t>
            </a:r>
            <a:endParaRPr lang="en-AE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B33F694-F40E-A76E-C180-5BECB2E5D5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solidFill>
                  <a:srgbClr val="B9AAEE"/>
                </a:solidFill>
              </a:rPr>
              <a:t>Teams Toolkit for Visual Studio and .NET</a:t>
            </a:r>
            <a:endParaRPr lang="en-AE">
              <a:solidFill>
                <a:srgbClr val="B9AAE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948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9DE09B9-A00E-81D8-67C2-609B6EAA1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Teams Toolkit?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DFDF7C-1B06-BEFD-5ADB-FFBC78E6D72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Simple way to get started with project templates</a:t>
            </a:r>
          </a:p>
          <a:p>
            <a:r>
              <a:rPr lang="en-US"/>
              <a:t>Save time with automatic app registration</a:t>
            </a:r>
          </a:p>
          <a:p>
            <a:r>
              <a:rPr lang="en-US"/>
              <a:t>Smart defaults for hosting in Azure</a:t>
            </a:r>
          </a:p>
          <a:p>
            <a:r>
              <a:rPr lang="en-US"/>
              <a:t>Use .NET!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457A6B-79FB-D21A-DDFD-51696B8E7A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BD1BBAD-D1D0-8283-78A3-8E2E01F24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825625"/>
            <a:ext cx="5401790" cy="3592191"/>
          </a:xfrm>
          <a:prstGeom prst="rect">
            <a:avLst/>
          </a:prstGeom>
          <a:ln w="38100">
            <a:solidFill>
              <a:srgbClr val="14053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372B3FBB-1AAD-81CD-663F-087D94A80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7232" y="5092202"/>
            <a:ext cx="752200" cy="4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55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42AC5-0E62-7E15-4773-A0DD4EC8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TeamsFx</a:t>
            </a:r>
            <a:r>
              <a:rPr lang="en-US"/>
              <a:t> .NET SDK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AC2BB-0DD3-ADB1-92F0-E9361A8F1A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Helpful package that simplifies bot scenarios, identity, and more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Also includes interop types for Blazor projects to make building UI apps in Teams easier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Available on NuGet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456868-64E6-9CA1-4F33-0C290886A6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sz="110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ConfigureServices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IServiceCollection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services)</a:t>
            </a:r>
          </a:p>
          <a:p>
            <a:pPr marL="0" indent="0">
              <a:buNone/>
            </a:pP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...</a:t>
            </a:r>
          </a:p>
          <a:p>
            <a:pPr marL="0" indent="0">
              <a:buNone/>
            </a:pP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services</a:t>
            </a:r>
            <a:r>
              <a:rPr lang="en-US" sz="11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AddTeamsFx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Configuration</a:t>
            </a:r>
            <a:r>
              <a:rPr lang="en-US" sz="11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GetSection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TeamsFx</a:t>
            </a:r>
            <a:r>
              <a:rPr lang="en-US" sz="11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/>
              <a:t>…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sz="11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teamsUserCredential</a:t>
            </a:r>
            <a:r>
              <a:rPr lang="en-US" sz="11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GetTokenAsync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TokenRequestContext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[] { "</a:t>
            </a:r>
            <a:r>
              <a:rPr lang="en-US" sz="11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User.Read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" }),</a:t>
            </a:r>
          </a:p>
          <a:p>
            <a:pPr marL="0" indent="0">
              <a:buNone/>
            </a:pP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new </a:t>
            </a:r>
            <a:r>
              <a:rPr lang="en-US" sz="11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System.Threading.CancellationToken</a:t>
            </a:r>
            <a:r>
              <a:rPr lang="en-US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44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1391-5C03-5979-E146-53BE8CBD3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Microsoft 365 developer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BBBD-49A5-618E-CB3F-1AB2121D64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Get an instant sandbox preconfigured with sample data, including Teams Developer Portal, and start developing on the Microsoft 365 platform.</a:t>
            </a:r>
          </a:p>
        </p:txBody>
      </p:sp>
      <p:pic>
        <p:nvPicPr>
          <p:cNvPr id="2050" name="Picture 2" descr="Microsoft 365 E5 subscription tile">
            <a:extLst>
              <a:ext uri="{FF2B5EF4-FFF2-40B4-BE49-F238E27FC236}">
                <a16:creationId xmlns:a16="http://schemas.microsoft.com/office/drawing/2014/main" id="{36BCF8F4-6360-5B23-34A5-89ACA383918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060250"/>
            <a:ext cx="5181600" cy="3882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643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45D6A7C2-E9E9-F2C8-F1C7-2D236970217B}"/>
              </a:ext>
            </a:extLst>
          </p:cNvPr>
          <p:cNvSpPr txBox="1">
            <a:spLocks/>
          </p:cNvSpPr>
          <p:nvPr/>
        </p:nvSpPr>
        <p:spPr>
          <a:xfrm>
            <a:off x="1015685" y="1870481"/>
            <a:ext cx="3405821" cy="3117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spc="120" baseline="0">
                <a:solidFill>
                  <a:schemeClr val="bg1"/>
                </a:solidFill>
                <a:latin typeface="Open Sans Light" pitchFamily="2" charset="0"/>
                <a:ea typeface="+mj-ea"/>
                <a:cs typeface="Open Sans Light" pitchFamily="2" charset="0"/>
              </a:defRPr>
            </a:lvl1pPr>
          </a:lstStyle>
          <a:p>
            <a:pPr algn="ctr"/>
            <a:r>
              <a:rPr lang="en-US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Resources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5A2ACAAB-97C0-4D86-06CA-71059B1BD2B1}"/>
              </a:ext>
            </a:extLst>
          </p:cNvPr>
          <p:cNvSpPr txBox="1">
            <a:spLocks/>
          </p:cNvSpPr>
          <p:nvPr/>
        </p:nvSpPr>
        <p:spPr>
          <a:xfrm>
            <a:off x="5489393" y="1297557"/>
            <a:ext cx="6024913" cy="4262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Teams Toolkit for Visual Studio documentation:</a:t>
            </a:r>
            <a:b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>
                <a:solidFill>
                  <a:srgbClr val="B9AAE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https://aka.ms/teams-toolkit-vs/docs</a:t>
            </a:r>
            <a:endParaRPr lang="en-US">
              <a:solidFill>
                <a:srgbClr val="B9AAE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TeamsFx GitHub: </a:t>
            </a:r>
            <a:b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>
                <a:solidFill>
                  <a:srgbClr val="B9AAE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https://aka.ms/github/teamsfx</a:t>
            </a:r>
            <a:endParaRPr lang="en-US">
              <a:solidFill>
                <a:srgbClr val="B9AAE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TeamsFx Samples:</a:t>
            </a:r>
            <a:b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>
                <a:solidFill>
                  <a:srgbClr val="B9AAE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https://aka.ms/github/teamsfx-samples</a:t>
            </a:r>
            <a:endParaRPr lang="en-US">
              <a:solidFill>
                <a:srgbClr val="B9AAE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>
              <a:solidFill>
                <a:srgbClr val="B9AAE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[Tutorial🚀] </a:t>
            </a:r>
          </a:p>
          <a:p>
            <a:pPr marL="0" indent="0">
              <a:buNone/>
            </a:pPr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Build a stock update notification bot for Microsoft Teams using Teams Toolkit for Visual Studio:</a:t>
            </a:r>
            <a:b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u="sng">
                <a:solidFill>
                  <a:srgbClr val="B9AAE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https://aka.ms/teams-toolkit-vs/bot-tutorial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>
              <a:solidFill>
                <a:srgbClr val="B9AAE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8022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45D6A7C2-E9E9-F2C8-F1C7-2D236970217B}"/>
              </a:ext>
            </a:extLst>
          </p:cNvPr>
          <p:cNvSpPr txBox="1">
            <a:spLocks/>
          </p:cNvSpPr>
          <p:nvPr/>
        </p:nvSpPr>
        <p:spPr>
          <a:xfrm>
            <a:off x="708611" y="251791"/>
            <a:ext cx="3405821" cy="62020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spc="120" baseline="0">
                <a:solidFill>
                  <a:schemeClr val="bg1"/>
                </a:solidFill>
                <a:latin typeface="Open Sans Light" pitchFamily="2" charset="0"/>
                <a:ea typeface="+mj-ea"/>
                <a:cs typeface="Open Sans Light" pitchFamily="2" charset="0"/>
              </a:defRPr>
            </a:lvl1pPr>
          </a:lstStyle>
          <a:p>
            <a:pPr algn="ctr"/>
            <a:r>
              <a:rPr lang="en-US" sz="3600">
                <a:solidFill>
                  <a:srgbClr val="B9AAEE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.NET Developers,</a:t>
            </a:r>
          </a:p>
          <a:p>
            <a:pPr algn="ctr"/>
            <a:r>
              <a:rPr lang="en-US" sz="3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We’d like to hear from you!</a:t>
            </a:r>
          </a:p>
          <a:p>
            <a:pPr algn="ctr"/>
            <a:endParaRPr lang="en-US" sz="360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5A2ACAAB-97C0-4D86-06CA-71059B1BD2B1}"/>
              </a:ext>
            </a:extLst>
          </p:cNvPr>
          <p:cNvSpPr txBox="1">
            <a:spLocks/>
          </p:cNvSpPr>
          <p:nvPr/>
        </p:nvSpPr>
        <p:spPr>
          <a:xfrm>
            <a:off x="5882759" y="1297557"/>
            <a:ext cx="5293556" cy="4262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Share your feedback 🙏</a:t>
            </a:r>
            <a:endParaRPr lang="en-US" sz="3200">
              <a:solidFill>
                <a:srgbClr val="B9AAE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>
                <a:solidFill>
                  <a:srgbClr val="B9AAE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https://aka.ms/teams-toolkit-vs/feedback</a:t>
            </a:r>
            <a:endParaRPr lang="en-US" sz="2000">
              <a:solidFill>
                <a:srgbClr val="B9AAE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>
              <a:solidFill>
                <a:srgbClr val="B9AAE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>
              <a:solidFill>
                <a:srgbClr val="B9AAE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7CAE4FBC-23A3-B911-69F2-3A7060DD9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923" y="3594653"/>
            <a:ext cx="979227" cy="97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843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10355384" cy="84573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Open Sans Light"/>
                <a:ea typeface="Open Sans Light"/>
                <a:cs typeface="Open Sans Light"/>
              </a:rPr>
              <a:t>Building a Microsoft Teams Bot </a:t>
            </a:r>
            <a:br>
              <a:rPr lang="en-US" dirty="0">
                <a:latin typeface="Open Sans Light"/>
                <a:ea typeface="Open Sans Light"/>
                <a:cs typeface="Open Sans Light"/>
              </a:rPr>
            </a:br>
            <a:r>
              <a:rPr lang="en-US" dirty="0">
                <a:latin typeface="Open Sans Light"/>
                <a:ea typeface="Open Sans Light"/>
                <a:cs typeface="Open Sans Light"/>
              </a:rPr>
              <a:t>using .NET and Teams Toolkit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003315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solidFill>
                  <a:srgbClr val="B9AAEE"/>
                </a:solidFill>
                <a:latin typeface="Open Sans"/>
                <a:ea typeface="Open Sans"/>
                <a:cs typeface="Open Sans"/>
              </a:rPr>
              <a:t>Ay</a:t>
            </a:r>
            <a:r>
              <a:rPr lang="tr-TR">
                <a:solidFill>
                  <a:srgbClr val="B9AAEE"/>
                </a:solidFill>
                <a:latin typeface="Open Sans"/>
                <a:ea typeface="Open Sans"/>
                <a:cs typeface="Open Sans"/>
              </a:rPr>
              <a:t>ç</a:t>
            </a:r>
            <a:r>
              <a:rPr lang="en-US">
                <a:solidFill>
                  <a:srgbClr val="B9AAEE"/>
                </a:solidFill>
                <a:latin typeface="Open Sans"/>
                <a:ea typeface="Open Sans"/>
                <a:cs typeface="Open Sans"/>
              </a:rPr>
              <a:t>a Ba</a:t>
            </a:r>
            <a:r>
              <a:rPr lang="tr-TR">
                <a:solidFill>
                  <a:srgbClr val="B9AAEE"/>
                </a:solidFill>
                <a:latin typeface="Open Sans"/>
                <a:ea typeface="Open Sans"/>
                <a:cs typeface="Open Sans"/>
              </a:rPr>
              <a:t>ş</a:t>
            </a:r>
            <a:endParaRPr lang="en-US">
              <a:solidFill>
                <a:srgbClr val="B9AAEE"/>
              </a:solidFill>
              <a:latin typeface="Open Sans"/>
              <a:ea typeface="Open Sans"/>
              <a:cs typeface="Open Sans"/>
            </a:endParaRPr>
          </a:p>
          <a:p>
            <a:r>
              <a:rPr lang="en-US">
                <a:solidFill>
                  <a:srgbClr val="B9AAEE"/>
                </a:solidFill>
                <a:latin typeface="Open Sans"/>
                <a:ea typeface="Open Sans"/>
                <a:cs typeface="Open Sans"/>
              </a:rPr>
              <a:t>Senior Cloud Advocate</a:t>
            </a:r>
          </a:p>
          <a:p>
            <a:r>
              <a:rPr lang="en-US">
                <a:solidFill>
                  <a:srgbClr val="B9AAEE"/>
                </a:solidFill>
                <a:ea typeface="Open Sans"/>
              </a:rPr>
              <a:t>@aycabs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E58BCE0-2816-CAE1-AC35-247B38D95203}"/>
              </a:ext>
            </a:extLst>
          </p:cNvPr>
          <p:cNvSpPr txBox="1">
            <a:spLocks/>
          </p:cNvSpPr>
          <p:nvPr/>
        </p:nvSpPr>
        <p:spPr>
          <a:xfrm>
            <a:off x="4323643" y="4641128"/>
            <a:ext cx="5328357" cy="10033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B9AAEE"/>
                </a:solidFill>
                <a:latin typeface="Open Sans"/>
                <a:ea typeface="Open Sans"/>
                <a:cs typeface="Open Sans"/>
              </a:rPr>
              <a:t>John Miller</a:t>
            </a:r>
          </a:p>
          <a:p>
            <a:r>
              <a:rPr lang="en-US">
                <a:solidFill>
                  <a:srgbClr val="B9AAEE"/>
                </a:solidFill>
                <a:latin typeface="Open Sans"/>
                <a:ea typeface="Open Sans"/>
                <a:cs typeface="Open Sans"/>
              </a:rPr>
              <a:t>Senior Program Manager</a:t>
            </a:r>
          </a:p>
          <a:p>
            <a:r>
              <a:rPr lang="en-US">
                <a:solidFill>
                  <a:srgbClr val="B9AAEE"/>
                </a:solidFill>
                <a:latin typeface="Open Sans"/>
                <a:ea typeface="Open Sans"/>
                <a:cs typeface="Open Sans"/>
              </a:rPr>
              <a:t>@jmillerdev</a:t>
            </a:r>
            <a:endParaRPr lang="en-US">
              <a:solidFill>
                <a:srgbClr val="B9AAEE"/>
              </a:solidFill>
              <a:ea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417367-E7D9-FD8D-96F4-75E1A509C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5" y="1396289"/>
            <a:ext cx="42490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Agenda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8FF289-239D-1170-C1DB-3E59B471A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5544" y="2871982"/>
            <a:ext cx="4245428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/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Overview of Microsoft Teams Apps</a:t>
            </a:r>
          </a:p>
          <a:p>
            <a:pPr marL="342900"/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Capabilities you can build for Microsoft Teams</a:t>
            </a:r>
          </a:p>
          <a:p>
            <a:pPr marL="342900"/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Teams Toolkit for Visual Studio</a:t>
            </a:r>
          </a:p>
          <a:p>
            <a:pPr marL="342900"/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Demo</a:t>
            </a:r>
          </a:p>
          <a:p>
            <a:pPr marL="342900"/>
            <a:r>
              <a:rPr lang="en-US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Resources</a:t>
            </a:r>
          </a:p>
          <a:p>
            <a:endParaRPr lang="en-US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Freeform: Shape 23">
            <a:extLst>
              <a:ext uri="{FF2B5EF4-FFF2-40B4-BE49-F238E27FC236}">
                <a16:creationId xmlns:a16="http://schemas.microsoft.com/office/drawing/2014/main" id="{A86541C6-61B1-4DAA-B57A-EAF3F24F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3310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74511B77-AB38-AD78-96AB-40CF0C721F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1899" t="4151" r="57574" b="-4153"/>
          <a:stretch/>
        </p:blipFill>
        <p:spPr>
          <a:xfrm>
            <a:off x="5531905" y="-65738"/>
            <a:ext cx="4806274" cy="3494738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</p:spPr>
      </p:pic>
      <p:sp>
        <p:nvSpPr>
          <p:cNvPr id="22" name="Freeform: Shape 25">
            <a:extLst>
              <a:ext uri="{FF2B5EF4-FFF2-40B4-BE49-F238E27FC236}">
                <a16:creationId xmlns:a16="http://schemas.microsoft.com/office/drawing/2014/main" id="{71750011-2006-46BB-AFDE-C6E461752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93989" y="2900758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6D0C2E58-51CC-BD5E-02B3-7C7754F720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082" t="-5666" b="5666"/>
          <a:stretch/>
        </p:blipFill>
        <p:spPr>
          <a:xfrm>
            <a:off x="7092286" y="3124786"/>
            <a:ext cx="5001415" cy="3733214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94602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154"/>
            <a:ext cx="10515600" cy="1002720"/>
          </a:xfrm>
        </p:spPr>
        <p:txBody>
          <a:bodyPr>
            <a:normAutofit/>
          </a:bodyPr>
          <a:lstStyle/>
          <a:p>
            <a:r>
              <a:rPr lang="en-US"/>
              <a:t>Why a Teams app?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E5905CB-33E7-12FF-B34A-80EF7A07FD63}"/>
              </a:ext>
            </a:extLst>
          </p:cNvPr>
          <p:cNvGrpSpPr/>
          <p:nvPr/>
        </p:nvGrpSpPr>
        <p:grpSpPr>
          <a:xfrm>
            <a:off x="1669142" y="1490716"/>
            <a:ext cx="8853715" cy="4766782"/>
            <a:chOff x="1669143" y="1528421"/>
            <a:chExt cx="8853715" cy="4766782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F26F996-39BC-FC9A-667A-1B3821B081C6}"/>
                </a:ext>
              </a:extLst>
            </p:cNvPr>
            <p:cNvSpPr/>
            <p:nvPr/>
          </p:nvSpPr>
          <p:spPr>
            <a:xfrm>
              <a:off x="1669143" y="2689262"/>
              <a:ext cx="3844060" cy="941515"/>
            </a:xfrm>
            <a:prstGeom prst="roundRect">
              <a:avLst/>
            </a:prstGeom>
            <a:solidFill>
              <a:srgbClr val="B9AAEE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br>
                <a:rPr lang="en-US" kern="120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kern="120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Communication &amp; Collaboration</a:t>
              </a:r>
              <a:endParaRPr lang="en-AE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1D6F053D-F845-E482-E277-1DEE0FBEABD7}"/>
                </a:ext>
              </a:extLst>
            </p:cNvPr>
            <p:cNvSpPr/>
            <p:nvPr/>
          </p:nvSpPr>
          <p:spPr>
            <a:xfrm>
              <a:off x="6678798" y="2685666"/>
              <a:ext cx="3844060" cy="950473"/>
            </a:xfrm>
            <a:prstGeom prst="roundRect">
              <a:avLst/>
            </a:prstGeom>
            <a:solidFill>
              <a:srgbClr val="8E69E6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br>
                <a:rPr lang="en-US" kern="120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kern="120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Social interactions</a:t>
              </a:r>
              <a:endParaRPr lang="en-AE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0C97A1A-0E37-5A66-2D7D-350DA808D7A0}"/>
                </a:ext>
              </a:extLst>
            </p:cNvPr>
            <p:cNvSpPr/>
            <p:nvPr/>
          </p:nvSpPr>
          <p:spPr>
            <a:xfrm>
              <a:off x="1669144" y="5344730"/>
              <a:ext cx="3844060" cy="950473"/>
            </a:xfrm>
            <a:prstGeom prst="roundRect">
              <a:avLst/>
            </a:prstGeom>
            <a:solidFill>
              <a:srgbClr val="C796F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br>
                <a:rPr lang="en-US" kern="120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kern="120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Common business processes</a:t>
              </a:r>
              <a:endParaRPr lang="en-AE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EF696B8F-1D70-BB17-E86C-B5D6CA401DE4}"/>
                </a:ext>
              </a:extLst>
            </p:cNvPr>
            <p:cNvSpPr/>
            <p:nvPr/>
          </p:nvSpPr>
          <p:spPr>
            <a:xfrm>
              <a:off x="6678798" y="5344730"/>
              <a:ext cx="3844060" cy="950473"/>
            </a:xfrm>
            <a:prstGeom prst="roundRect">
              <a:avLst/>
            </a:prstGeom>
            <a:solidFill>
              <a:srgbClr val="512BD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br>
                <a:rPr lang="en-US" kern="120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kern="120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Surface an existing app</a:t>
              </a:r>
              <a:endParaRPr lang="en-AE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9" name="Picture 8" descr="Graphical user interface, application, Teams&#10;&#10;Description automatically generated">
              <a:extLst>
                <a:ext uri="{FF2B5EF4-FFF2-40B4-BE49-F238E27FC236}">
                  <a16:creationId xmlns:a16="http://schemas.microsoft.com/office/drawing/2014/main" id="{B468F459-CE52-C9D7-4A0B-F5E3E9BD73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558"/>
            <a:stretch/>
          </p:blipFill>
          <p:spPr>
            <a:xfrm>
              <a:off x="2700690" y="1528421"/>
              <a:ext cx="1780966" cy="153878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Picture 21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CA967CEC-6439-D601-A3A4-CE2E1F0B7C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1720" r="1177"/>
            <a:stretch/>
          </p:blipFill>
          <p:spPr>
            <a:xfrm>
              <a:off x="7270213" y="3970341"/>
              <a:ext cx="2661230" cy="175592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4" name="Picture 23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DC399AD3-523E-3446-0E4B-814C2C984E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2445" r="1203"/>
            <a:stretch/>
          </p:blipFill>
          <p:spPr>
            <a:xfrm>
              <a:off x="7273716" y="1528421"/>
              <a:ext cx="2657727" cy="159747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Picture 25" descr="Graphical user interface, application, Teams&#10;&#10;Description automatically generated">
              <a:extLst>
                <a:ext uri="{FF2B5EF4-FFF2-40B4-BE49-F238E27FC236}">
                  <a16:creationId xmlns:a16="http://schemas.microsoft.com/office/drawing/2014/main" id="{9489A405-AE16-0491-C5CB-0772BCF437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6627" r="2209"/>
            <a:stretch/>
          </p:blipFill>
          <p:spPr>
            <a:xfrm>
              <a:off x="1820427" y="3970341"/>
              <a:ext cx="2661229" cy="177800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433" y="336875"/>
            <a:ext cx="10421999" cy="729926"/>
          </a:xfrm>
        </p:spPr>
        <p:txBody>
          <a:bodyPr>
            <a:normAutofit/>
          </a:bodyPr>
          <a:lstStyle/>
          <a:p>
            <a:r>
              <a:rPr lang="en-US"/>
              <a:t>Teams apps are the apps that…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974E8EB-8CFB-C589-99F6-E75E0D56FF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2644174"/>
              </p:ext>
            </p:extLst>
          </p:nvPr>
        </p:nvGraphicFramePr>
        <p:xfrm>
          <a:off x="1211783" y="1590064"/>
          <a:ext cx="9768434" cy="38367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FA45E8E7-E8E6-1C76-D760-1038B4D71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945" y="1167874"/>
            <a:ext cx="9180109" cy="5308979"/>
          </a:xfrm>
          <a:prstGeom prst="rect">
            <a:avLst/>
          </a:prstGeom>
          <a:solidFill>
            <a:srgbClr val="14053A"/>
          </a:solidFill>
          <a:ln w="38100">
            <a:solidFill>
              <a:srgbClr val="14053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29C994E-F9B1-00DB-DC49-0B4AA43C4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55" y="165154"/>
            <a:ext cx="11798490" cy="1002720"/>
          </a:xfrm>
        </p:spPr>
        <p:txBody>
          <a:bodyPr>
            <a:noAutofit/>
          </a:bodyPr>
          <a:lstStyle/>
          <a:p>
            <a:r>
              <a:rPr lang="en-US"/>
              <a:t>Capabilities you can build for Microsoft Teams</a:t>
            </a:r>
          </a:p>
        </p:txBody>
      </p:sp>
    </p:spTree>
    <p:extLst>
      <p:ext uri="{BB962C8B-B14F-4D97-AF65-F5344CB8AC3E}">
        <p14:creationId xmlns:p14="http://schemas.microsoft.com/office/powerpoint/2010/main" val="3273006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07753F-3E84-E58B-6AF0-A5E5D64E24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err="1"/>
              <a:t>manifest.json</a:t>
            </a:r>
            <a:endParaRPr lang="en-US"/>
          </a:p>
          <a:p>
            <a:r>
              <a:rPr lang="en-US"/>
              <a:t>color.png</a:t>
            </a:r>
          </a:p>
          <a:p>
            <a:r>
              <a:rPr lang="en-US"/>
              <a:t>outline.png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34D881-449D-7E60-DDD7-E54212135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Teams app?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EEEAF7-9E6E-9A6F-76CE-70948779C42A}"/>
              </a:ext>
            </a:extLst>
          </p:cNvPr>
          <p:cNvSpPr txBox="1"/>
          <p:nvPr/>
        </p:nvSpPr>
        <p:spPr>
          <a:xfrm>
            <a:off x="5014549" y="97971"/>
            <a:ext cx="7177451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"$schema"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"https://developer.microsoft.com/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-schemas/teams/v1.14/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MicrosoftTeams.schema.json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manifestVersion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"1.14"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"version"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"1.0.0"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"%MICROSOFT-APP-ID%"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localizationInfo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defaultLanguageTag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-us"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additionalLanguages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languageTag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"es-es"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"file"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en-us.json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]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"developer"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"Publisher Name"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websiteUrl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"https://website.com/"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privacyUrl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"https://website.com/privacy"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termsOfUseUrl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"https://website.com/app-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tos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mpnId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"1234567890"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"short"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 of your app (&lt;=30 chars)"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"full"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"Full name of app, if longer than 30 characters (&lt;=100 chars)"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"description"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"short"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"Short description of your app (&lt;= 80 chars)"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"full"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"Full description of your app (&lt;= 4000 chars)"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"icons"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"outline"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 relative path to a transparent .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png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icon — 32px X 32px"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"color"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 relative path to a full color .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png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icon — 192px X 192px"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} …</a:t>
            </a:r>
          </a:p>
        </p:txBody>
      </p:sp>
    </p:spTree>
    <p:extLst>
      <p:ext uri="{BB962C8B-B14F-4D97-AF65-F5344CB8AC3E}">
        <p14:creationId xmlns:p14="http://schemas.microsoft.com/office/powerpoint/2010/main" val="1453325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07753F-3E84-E58B-6AF0-A5E5D64E24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err="1"/>
              <a:t>manifest.json</a:t>
            </a:r>
            <a:endParaRPr lang="en-US"/>
          </a:p>
          <a:p>
            <a:r>
              <a:rPr lang="en-US"/>
              <a:t>color.png</a:t>
            </a:r>
          </a:p>
          <a:p>
            <a:r>
              <a:rPr lang="en-US"/>
              <a:t>outline.png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34D881-449D-7E60-DDD7-E54212135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Teams app?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EEEAF7-9E6E-9A6F-76CE-70948779C42A}"/>
              </a:ext>
            </a:extLst>
          </p:cNvPr>
          <p:cNvSpPr txBox="1"/>
          <p:nvPr/>
        </p:nvSpPr>
        <p:spPr>
          <a:xfrm>
            <a:off x="5014549" y="97971"/>
            <a:ext cx="717745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staticTabs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entityId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"unique Id for the page entity"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"scopes"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"personal"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],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"context"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personalTab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channelTab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],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"Display name of tab"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contentUrl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"https://contoso.com/content (displayed in Teams canvas)"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websiteUrl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"https://contoso.com/content (displayed in web browser)"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searchUrl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"https://contoso.com/content (displayed in web browser)"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],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"bots"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botId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"%MICROSOFT-APP-ID-REGISTERED-WITH-BOT-FRAMEWORK%"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"scopes"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"team"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"personal"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groupchat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],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needsChannelSelector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isNotificationOnly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supportsFiles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supportsCalling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supportsVideo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commandLists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{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"scopes"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"team"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groupchat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36476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9A387-3655-BEC1-36F3-6762B245E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Publishing apps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EC1B5E-7F3D-7893-2D6C-593406CA3DEA}"/>
              </a:ext>
            </a:extLst>
          </p:cNvPr>
          <p:cNvSpPr/>
          <p:nvPr/>
        </p:nvSpPr>
        <p:spPr bwMode="auto">
          <a:xfrm>
            <a:off x="4348821" y="1381125"/>
            <a:ext cx="3494357" cy="3975302"/>
          </a:xfrm>
          <a:prstGeom prst="rect">
            <a:avLst/>
          </a:prstGeom>
          <a:solidFill>
            <a:schemeClr val="accent1">
              <a:alpha val="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AFD907-BFCB-6552-FF86-AFF502771825}"/>
              </a:ext>
            </a:extLst>
          </p:cNvPr>
          <p:cNvSpPr/>
          <p:nvPr/>
        </p:nvSpPr>
        <p:spPr bwMode="auto">
          <a:xfrm>
            <a:off x="8212162" y="1381125"/>
            <a:ext cx="3494357" cy="3975302"/>
          </a:xfrm>
          <a:prstGeom prst="rect">
            <a:avLst/>
          </a:prstGeom>
          <a:solidFill>
            <a:schemeClr val="accent1">
              <a:alpha val="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72CB2F-4C8F-0180-0EED-449F7DF75E6D}"/>
              </a:ext>
            </a:extLst>
          </p:cNvPr>
          <p:cNvSpPr/>
          <p:nvPr/>
        </p:nvSpPr>
        <p:spPr bwMode="auto">
          <a:xfrm>
            <a:off x="485481" y="1381125"/>
            <a:ext cx="3494357" cy="3975302"/>
          </a:xfrm>
          <a:prstGeom prst="rect">
            <a:avLst/>
          </a:prstGeom>
          <a:solidFill>
            <a:schemeClr val="accent1">
              <a:alpha val="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9011F71-A88F-1449-0360-29F5B53244FB}"/>
              </a:ext>
            </a:extLst>
          </p:cNvPr>
          <p:cNvGrpSpPr/>
          <p:nvPr/>
        </p:nvGrpSpPr>
        <p:grpSpPr>
          <a:xfrm>
            <a:off x="485481" y="1501573"/>
            <a:ext cx="3388401" cy="3560219"/>
            <a:chOff x="298740" y="1444423"/>
            <a:chExt cx="3388401" cy="356021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DEC40B-47E5-A12D-69F8-BCD6A2E69BC8}"/>
                </a:ext>
              </a:extLst>
            </p:cNvPr>
            <p:cNvSpPr txBox="1">
              <a:spLocks/>
            </p:cNvSpPr>
            <p:nvPr/>
          </p:nvSpPr>
          <p:spPr>
            <a:xfrm>
              <a:off x="298740" y="3819702"/>
              <a:ext cx="3388401" cy="1184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>
                  <a:solidFill>
                    <a:schemeClr val="bg1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To the store</a:t>
              </a:r>
            </a:p>
            <a:p>
              <a:pPr algn="ctr"/>
              <a:endParaRPr lang="en-US" sz="500" b="1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endParaRPr>
            </a:p>
            <a:p>
              <a:pPr algn="ctr"/>
              <a:r>
                <a:rPr lang="en-US" sz="14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Available for all Microsoft Teams customers to use</a:t>
              </a:r>
            </a:p>
            <a:p>
              <a:endParaRPr lang="en-US" sz="140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C5C4DB2-58E1-3930-AA4D-C7751A0AC9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498" t="16547" r="29790" b="22430"/>
            <a:stretch/>
          </p:blipFill>
          <p:spPr>
            <a:xfrm>
              <a:off x="1003664" y="1444423"/>
              <a:ext cx="1762050" cy="245620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CC1950-EE6E-9619-3AAE-C10E7716D413}"/>
              </a:ext>
            </a:extLst>
          </p:cNvPr>
          <p:cNvGrpSpPr/>
          <p:nvPr/>
        </p:nvGrpSpPr>
        <p:grpSpPr>
          <a:xfrm>
            <a:off x="4348822" y="2069982"/>
            <a:ext cx="3388401" cy="2994867"/>
            <a:chOff x="4566161" y="2009775"/>
            <a:chExt cx="3388401" cy="299486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B9C66E7-E816-0DC2-B911-0828DCA249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6533" t="21836" r="25828" b="29883"/>
            <a:stretch/>
          </p:blipFill>
          <p:spPr>
            <a:xfrm>
              <a:off x="5433124" y="2009775"/>
              <a:ext cx="1654477" cy="159932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1517FF-A920-1858-CAE1-BDAF53C9CAFF}"/>
                </a:ext>
              </a:extLst>
            </p:cNvPr>
            <p:cNvSpPr txBox="1">
              <a:spLocks/>
            </p:cNvSpPr>
            <p:nvPr/>
          </p:nvSpPr>
          <p:spPr>
            <a:xfrm>
              <a:off x="4566161" y="3819702"/>
              <a:ext cx="3388401" cy="1184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>
                  <a:solidFill>
                    <a:schemeClr val="bg1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To a tenant</a:t>
              </a:r>
            </a:p>
            <a:p>
              <a:pPr algn="ctr"/>
              <a:endParaRPr lang="en-US" sz="500" b="1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endParaRPr>
            </a:p>
            <a:p>
              <a:pPr algn="ctr"/>
              <a:r>
                <a:rPr lang="en-US" sz="14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Available for specific companies, controlled by tenant admins</a:t>
              </a:r>
            </a:p>
            <a:p>
              <a:endParaRPr lang="en-US" sz="140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E1A0528-A6D1-7BF7-60AF-F45E0984ADA5}"/>
              </a:ext>
            </a:extLst>
          </p:cNvPr>
          <p:cNvGrpSpPr/>
          <p:nvPr/>
        </p:nvGrpSpPr>
        <p:grpSpPr>
          <a:xfrm>
            <a:off x="8174063" y="2172752"/>
            <a:ext cx="3435325" cy="3104483"/>
            <a:chOff x="8265141" y="2115779"/>
            <a:chExt cx="3435325" cy="310448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6F8EDAA-A890-E1EA-D447-7CD9CFC48D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1067" r="8930"/>
            <a:stretch/>
          </p:blipFill>
          <p:spPr>
            <a:xfrm>
              <a:off x="9179122" y="2115779"/>
              <a:ext cx="1762050" cy="161679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1D24072-6ED3-0B25-D316-53E846D9039E}"/>
                </a:ext>
              </a:extLst>
            </p:cNvPr>
            <p:cNvSpPr txBox="1">
              <a:spLocks/>
            </p:cNvSpPr>
            <p:nvPr/>
          </p:nvSpPr>
          <p:spPr>
            <a:xfrm>
              <a:off x="8265141" y="3819879"/>
              <a:ext cx="3435325" cy="1400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>
                  <a:solidFill>
                    <a:schemeClr val="bg1"/>
                  </a:solidFill>
                  <a:latin typeface="Segoe UI Semibold" panose="020B0502040204020203" pitchFamily="34" charset="0"/>
                  <a:cs typeface="Segoe UI Semibold" panose="020B0502040204020203" pitchFamily="34" charset="0"/>
                </a:rPr>
                <a:t>To a team</a:t>
              </a:r>
            </a:p>
            <a:p>
              <a:pPr algn="ctr"/>
              <a:endParaRPr lang="en-US" sz="500" b="1">
                <a:solidFill>
                  <a:srgbClr val="6262A9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endParaRPr>
            </a:p>
            <a:p>
              <a:pPr algn="ctr"/>
              <a:r>
                <a:rPr lang="en-US" sz="14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For testing purposes, or for apps designed for specific functions and teams</a:t>
              </a:r>
            </a:p>
            <a:p>
              <a:endParaRPr lang="en-US" sz="140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3473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901</Words>
  <Application>Microsoft Office PowerPoint</Application>
  <PresentationFormat>Widescreen</PresentationFormat>
  <Paragraphs>155</Paragraphs>
  <Slides>17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Consolas</vt:lpstr>
      <vt:lpstr>Open Sans</vt:lpstr>
      <vt:lpstr>Open Sans Light</vt:lpstr>
      <vt:lpstr>Segoe UI</vt:lpstr>
      <vt:lpstr>Segoe UI Semibold</vt:lpstr>
      <vt:lpstr>Office Theme</vt:lpstr>
      <vt:lpstr>PowerPoint Presentation</vt:lpstr>
      <vt:lpstr>Building a Microsoft Teams Bot  using .NET and Teams Toolkit</vt:lpstr>
      <vt:lpstr>Agenda</vt:lpstr>
      <vt:lpstr>Why a Teams app?</vt:lpstr>
      <vt:lpstr>Teams apps are the apps that…</vt:lpstr>
      <vt:lpstr>Capabilities you can build for Microsoft Teams</vt:lpstr>
      <vt:lpstr>What is a Teams app?</vt:lpstr>
      <vt:lpstr>What is a Teams app?</vt:lpstr>
      <vt:lpstr>Publishing apps</vt:lpstr>
      <vt:lpstr>Apps available on Teams Store</vt:lpstr>
      <vt:lpstr>Teams Toolkit for Visual Studio</vt:lpstr>
      <vt:lpstr>Demo – Build your first Teams bot</vt:lpstr>
      <vt:lpstr>Why Teams Toolkit?</vt:lpstr>
      <vt:lpstr>TeamsFx .NET SDK</vt:lpstr>
      <vt:lpstr>Microsoft 365 developer program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2022-11-19T01:14:45Z</dcterms:created>
  <dcterms:modified xsi:type="dcterms:W3CDTF">2022-11-19T01:14:53Z</dcterms:modified>
</cp:coreProperties>
</file>

<file path=docProps/thumbnail.jpeg>
</file>